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3" r:id="rId3"/>
    <p:sldId id="618" r:id="rId4"/>
    <p:sldId id="630" r:id="rId5"/>
    <p:sldId id="623" r:id="rId6"/>
    <p:sldId id="624" r:id="rId7"/>
    <p:sldId id="631" r:id="rId8"/>
    <p:sldId id="625" r:id="rId9"/>
    <p:sldId id="626" r:id="rId10"/>
    <p:sldId id="632" r:id="rId11"/>
    <p:sldId id="633" r:id="rId12"/>
    <p:sldId id="647" r:id="rId13"/>
    <p:sldId id="648" r:id="rId14"/>
    <p:sldId id="649" r:id="rId15"/>
    <p:sldId id="650" r:id="rId16"/>
    <p:sldId id="651" r:id="rId17"/>
    <p:sldId id="652" r:id="rId18"/>
    <p:sldId id="653" r:id="rId19"/>
    <p:sldId id="634" r:id="rId20"/>
    <p:sldId id="635" r:id="rId21"/>
    <p:sldId id="636" r:id="rId22"/>
    <p:sldId id="637" r:id="rId23"/>
    <p:sldId id="638" r:id="rId24"/>
    <p:sldId id="639" r:id="rId25"/>
    <p:sldId id="640" r:id="rId26"/>
    <p:sldId id="641" r:id="rId27"/>
    <p:sldId id="642" r:id="rId28"/>
    <p:sldId id="643" r:id="rId29"/>
    <p:sldId id="644" r:id="rId30"/>
    <p:sldId id="645" r:id="rId31"/>
    <p:sldId id="646" r:id="rId32"/>
    <p:sldId id="654" r:id="rId33"/>
  </p:sldIdLst>
  <p:sldSz cx="12192000" cy="6858000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libri Light" panose="020F0302020204030204" pitchFamily="34" charset="0"/>
      <p:regular r:id="rId38"/>
      <p:italic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  <p:embeddedFont>
      <p:font typeface="Ubuntu" panose="020B0504030602030204" pitchFamily="34" charset="0"/>
      <p:regular r:id="rId44"/>
      <p:bold r:id="rId45"/>
      <p:italic r:id="rId46"/>
      <p:boldItalic r:id="rId47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FF0062"/>
    <a:srgbClr val="403B56"/>
    <a:srgbClr val="FFA5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29" autoAdjust="0"/>
    <p:restoredTop sz="94660"/>
  </p:normalViewPr>
  <p:slideViewPr>
    <p:cSldViewPr snapToGrid="0">
      <p:cViewPr varScale="1">
        <p:scale>
          <a:sx n="69" d="100"/>
          <a:sy n="69" d="100"/>
        </p:scale>
        <p:origin x="7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CAFA89-649A-4CD4-8CA0-922BD950A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B9034C3-6623-4312-ACFB-C94C4A14F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F4247F-4748-4C83-86EB-35ADCD5D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0E6219-BDEB-4EE1-A175-07A7C2073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DE246E-C529-439F-BD09-1F68055F5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58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054AC-3FFF-4D8F-9C52-EA16C149A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BE6E91-6808-4727-B8A7-FD95BB76E3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22F412-A405-47F4-A872-8F31E63DD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911309-6394-40FD-9219-93572412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7E88C8-E45A-47E6-B5DB-2C5BED4D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84487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7EAF5F-01EC-4C8E-92E4-8EA72B1271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B37C742-8933-4BA5-BEE2-40CF150E1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7DBD54-366D-4902-A024-B9992F925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5AAD18-E834-4B76-B93C-FC8C7F030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9693C3-6EA5-4E9A-8D79-E4483968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866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92E5BB-C2E2-4BCD-A8D7-9FD01095B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1201FE-32DD-4709-B8F2-7A4C7AD93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E3ACE2-4C48-4B09-89C6-F43A43C43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595509-0E09-4AC8-BF64-40CD9721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B3D477-DB13-4157-9F78-8967E6FD7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466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969F0E-40B8-4860-AFD1-F14DE6EAF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6F8B3B-5A68-48FA-982F-BB0B35317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448117-10BA-43D8-903D-218E032EB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C6AF83-72C1-49D9-A8D7-6149D8533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D4664A-BA81-4942-86A1-94E763AAD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6498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919E2-D330-4B7C-BB7A-FA6F5105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66D0EF-28F6-4849-A29D-45F30BF823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3CDEF0-99AC-4C07-8779-54ED4CBCD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070C11-D9E3-4E48-9F88-58435613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041B92-5BD5-468A-ABEF-1A64E969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931DA9-A972-4CDE-A1B9-7F721EC70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7981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7240C8-A045-422B-B727-9F6178ADC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7BAA07-E993-4A28-A445-F00F08464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80F513-5313-4D5A-8C8E-105F98085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6A9F64A-C688-4E45-8184-CA55E345F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ECE552A-77AA-4A1A-98FC-57E52E07E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F1C3B6-8E5E-4E95-B885-6A52086B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115EFC-DB27-4CC8-BE51-9DD148E1A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B70F07-8900-498B-963F-3F389BCE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155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9673E-1B54-4DC0-982F-CDDBAB50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B523A38-AD8C-441F-A39B-BE39EFD91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9B3118-1819-4F0A-A0F3-CD72AA8C9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D40B193-48C5-40F3-84B4-D4AC6313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388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5BF15CA-5665-4301-8A2D-B841EDCD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135F2B5-C7E2-480C-9188-DDFDFB98F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F5304BA-5359-49E3-805F-D5DC5F86E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8427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4884ED-075B-4A22-B81D-D4B089430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75D1FC-8EA2-4B25-BC85-43D2892CA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399921-BCE0-470A-A674-546FBFF47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19DE2C-807B-46E4-8C3F-B98E48C20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15F6F82-7DDB-4B79-B23C-8636087C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577123-3B38-4F72-9246-E04C96EDA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3107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58F10F-DB92-4F50-B8EA-5FC4D4CCD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16E6B7E-9EFD-4583-850B-1DF31978F3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9515C5-F6C8-4A37-A042-45CB82FB5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A0D39E-D64F-4E85-81C0-6180A11A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C59E9C-2EE5-4DBC-AAFB-56348B65C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351868-49F2-4539-B794-A2F26B111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5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CA4BC38-6509-4F17-9377-752FF103E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57A73B-DD77-412C-B47E-565C8375C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931BCC-0117-460E-8705-A8FAA5C226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CFB44-A862-479B-BE2C-2441143E5171}" type="datetimeFigureOut">
              <a:rPr lang="es-CO" smtClean="0"/>
              <a:t>27/06/2022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F78089-D269-4340-9344-68415C14F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B1BCF-1F88-45A3-B3AF-B5BDB9BF51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3760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hyperlink" Target="https://www.browserling.com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jigsaw.w3.org/css-validator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7ACBCAB-72BC-2742-9BF4-8479FB18D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204D3B3-83BD-8049-9E55-5B6A10A3ADB5}"/>
              </a:ext>
            </a:extLst>
          </p:cNvPr>
          <p:cNvSpPr txBox="1"/>
          <p:nvPr/>
        </p:nvSpPr>
        <p:spPr>
          <a:xfrm>
            <a:off x="563672" y="4633021"/>
            <a:ext cx="8367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CSS y selectores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C0D7ADF-FB6E-4F13-884D-0FD8AAC10CB9}"/>
              </a:ext>
            </a:extLst>
          </p:cNvPr>
          <p:cNvSpPr txBox="1"/>
          <p:nvPr/>
        </p:nvSpPr>
        <p:spPr>
          <a:xfrm>
            <a:off x="425885" y="3388290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Sergio Medina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88E6632-0C16-4068-860F-A86E74157FF3}"/>
              </a:ext>
            </a:extLst>
          </p:cNvPr>
          <p:cNvSpPr txBox="1"/>
          <p:nvPr/>
        </p:nvSpPr>
        <p:spPr>
          <a:xfrm>
            <a:off x="425885" y="2765925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Formador: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C4FE77F-6F92-4D2A-A657-DDDC099AD07A}"/>
              </a:ext>
            </a:extLst>
          </p:cNvPr>
          <p:cNvSpPr txBox="1"/>
          <p:nvPr/>
        </p:nvSpPr>
        <p:spPr>
          <a:xfrm>
            <a:off x="2442577" y="5752491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Ciclo No.3 – Semana No.3</a:t>
            </a:r>
          </a:p>
        </p:txBody>
      </p:sp>
    </p:spTree>
    <p:extLst>
      <p:ext uri="{BB962C8B-B14F-4D97-AF65-F5344CB8AC3E}">
        <p14:creationId xmlns:p14="http://schemas.microsoft.com/office/powerpoint/2010/main" val="296245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135693" y="1437361"/>
            <a:ext cx="11056307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200" dirty="0">
                <a:latin typeface="Ubuntu" panose="020B0504030602030204" pitchFamily="34" charset="0"/>
              </a:rPr>
              <a:t>Ejemplo3: </a:t>
            </a:r>
          </a:p>
          <a:p>
            <a:pPr algn="just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h1</a:t>
            </a: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 </a:t>
            </a:r>
          </a:p>
          <a:p>
            <a:pPr algn="just"/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  padding-left: 11em; </a:t>
            </a:r>
          </a:p>
          <a:p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  font-family: Georgia, "Times New </a:t>
            </a:r>
            <a:r>
              <a:rPr lang="en-US" sz="36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Roman",Times</a:t>
            </a: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,  </a:t>
            </a:r>
          </a:p>
          <a:p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  serif; </a:t>
            </a:r>
          </a:p>
          <a:p>
            <a:pPr algn="just"/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  color: red; </a:t>
            </a:r>
          </a:p>
          <a:p>
            <a:pPr algn="just"/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  background-color: #d8da3d; </a:t>
            </a:r>
          </a:p>
          <a:p>
            <a:pPr algn="just"/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  } </a:t>
            </a:r>
          </a:p>
        </p:txBody>
      </p:sp>
    </p:spTree>
    <p:extLst>
      <p:ext uri="{BB962C8B-B14F-4D97-AF65-F5344CB8AC3E}">
        <p14:creationId xmlns:p14="http://schemas.microsoft.com/office/powerpoint/2010/main" val="4292541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135693" y="1437361"/>
            <a:ext cx="11056307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200" dirty="0">
                <a:latin typeface="Ubuntu" panose="020B0504030602030204" pitchFamily="34" charset="0"/>
              </a:rPr>
              <a:t>Ejemplo4: </a:t>
            </a:r>
          </a:p>
          <a:p>
            <a:pPr algn="just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 </a:t>
            </a:r>
            <a:r>
              <a:rPr lang="en-US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{font-family: "sans serif";} </a:t>
            </a:r>
          </a:p>
        </p:txBody>
      </p:sp>
    </p:spTree>
    <p:extLst>
      <p:ext uri="{BB962C8B-B14F-4D97-AF65-F5344CB8AC3E}">
        <p14:creationId xmlns:p14="http://schemas.microsoft.com/office/powerpoint/2010/main" val="3617408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440493" y="1336110"/>
            <a:ext cx="9807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Tipos de selectores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97282" y="2113767"/>
            <a:ext cx="1079743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Selector universal</a:t>
            </a:r>
          </a:p>
          <a:p>
            <a:pPr algn="just"/>
            <a:endParaRPr lang="es-CO" sz="32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Sintaxis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</a:t>
            </a:r>
            <a:r>
              <a:rPr lang="es-CO" sz="2800" b="1" dirty="0">
                <a:solidFill>
                  <a:srgbClr val="800000"/>
                </a:solidFill>
                <a:latin typeface="Ubuntu" panose="020B0504030602030204" pitchFamily="34" charset="0"/>
              </a:rPr>
              <a:t>*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 </a:t>
            </a:r>
            <a:r>
              <a:rPr lang="es-CO" sz="24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atributo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 }</a:t>
            </a:r>
          </a:p>
          <a:p>
            <a:pPr algn="just"/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Ejemplo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</a:t>
            </a:r>
            <a:r>
              <a:rPr lang="es-CO" sz="3200" b="1" dirty="0">
                <a:solidFill>
                  <a:srgbClr val="800000"/>
                </a:solidFill>
                <a:latin typeface="Ubuntu" panose="020B0504030602030204" pitchFamily="34" charset="0"/>
              </a:rPr>
              <a:t>*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 </a:t>
            </a:r>
            <a:r>
              <a:rPr lang="es-CO" sz="24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color: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grey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 }/* El estilo se aplicará a todos los elementos de la página*/</a:t>
            </a:r>
          </a:p>
        </p:txBody>
      </p:sp>
    </p:spTree>
    <p:extLst>
      <p:ext uri="{BB962C8B-B14F-4D97-AF65-F5344CB8AC3E}">
        <p14:creationId xmlns:p14="http://schemas.microsoft.com/office/powerpoint/2010/main" val="4067575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440493" y="1336110"/>
            <a:ext cx="9807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Tipos de selectores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97282" y="2113767"/>
            <a:ext cx="10797435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Selector etiqueta</a:t>
            </a:r>
          </a:p>
          <a:p>
            <a:pPr algn="just"/>
            <a:endParaRPr lang="es-CO" sz="32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Sintaxis: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etiqueta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 </a:t>
            </a:r>
            <a:r>
              <a:rPr lang="es-CO" sz="24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atributo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}</a:t>
            </a:r>
          </a:p>
          <a:p>
            <a:pPr algn="just"/>
            <a:endParaRPr lang="es-CO" sz="2400" b="1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Ejemplo: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p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</a:t>
            </a:r>
            <a:r>
              <a:rPr lang="es-CO" sz="24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color: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green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;}  /* El estilo se aplicará a todos los elementos &lt;p&gt;.*/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635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440493" y="1336110"/>
            <a:ext cx="9807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Tipos de selectores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97282" y="2113767"/>
            <a:ext cx="10797435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Selector clase</a:t>
            </a:r>
          </a:p>
          <a:p>
            <a:pPr algn="just"/>
            <a:endParaRPr lang="es-CO" sz="32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Sintaxis: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clase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{ </a:t>
            </a:r>
            <a:r>
              <a:rPr lang="es-CO" sz="24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atributo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}</a:t>
            </a:r>
          </a:p>
          <a:p>
            <a:pPr algn="just"/>
            <a:endParaRPr lang="es-CO" sz="2400" b="1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Ejemplo: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.</a:t>
            </a:r>
            <a:r>
              <a:rPr lang="es-CO" sz="2400" b="1" dirty="0" err="1">
                <a:solidFill>
                  <a:srgbClr val="800000"/>
                </a:solidFill>
                <a:latin typeface="Ubuntu" panose="020B0504030602030204" pitchFamily="34" charset="0"/>
              </a:rPr>
              <a:t>blend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</a:t>
            </a:r>
            <a:r>
              <a:rPr lang="es-CO" sz="24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color: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red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;} /* El estilo se aplicará a cualquier elemento que tenga la clase .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blend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*/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778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440493" y="1336110"/>
            <a:ext cx="9807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Tipos de selectores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97282" y="2113767"/>
            <a:ext cx="10797435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Selector identificador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El selector identificador utiliza el atributo id para seleccionar un elemento. Solo puede haber un elemento con un id dado en un documento.</a:t>
            </a:r>
          </a:p>
          <a:p>
            <a:pPr algn="just"/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Sintaxis: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#id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{ </a:t>
            </a:r>
            <a:r>
              <a:rPr lang="es-CO" sz="24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atributo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}</a:t>
            </a:r>
          </a:p>
          <a:p>
            <a:pPr algn="just"/>
            <a:endParaRPr lang="es-CO" sz="2400" b="1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Ejemplo: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#cent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{</a:t>
            </a:r>
            <a:r>
              <a:rPr lang="es-CO" sz="24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color: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blue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;} /* El estilo se aplicará al elemento que tenga el id #cent */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2706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440493" y="1336110"/>
            <a:ext cx="9807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Tipos de selectores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97282" y="2113767"/>
            <a:ext cx="10797435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Selector descendiente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Un elemento es descendiente de otro cuando se encuentra entre las etiquetas de apertura y de cierre del elemento padre.</a:t>
            </a:r>
          </a:p>
          <a:p>
            <a:pPr algn="just"/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Sintaxis: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selector1 selector2 </a:t>
            </a:r>
            <a:r>
              <a:rPr lang="es-CO" sz="2400" b="1" dirty="0" err="1">
                <a:solidFill>
                  <a:srgbClr val="800000"/>
                </a:solidFill>
                <a:latin typeface="Ubuntu" panose="020B0504030602030204" pitchFamily="34" charset="0"/>
              </a:rPr>
              <a:t>selectorN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{ </a:t>
            </a:r>
            <a:r>
              <a:rPr lang="es-CO" sz="24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atributo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}</a:t>
            </a:r>
          </a:p>
          <a:p>
            <a:pPr algn="just"/>
            <a:endParaRPr lang="es-CO" sz="2400" b="1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Ejemplo: </a:t>
            </a:r>
            <a:r>
              <a:rPr lang="es-CO" sz="2400" b="1" dirty="0" err="1">
                <a:solidFill>
                  <a:srgbClr val="800000"/>
                </a:solidFill>
                <a:latin typeface="Ubuntu" panose="020B0504030602030204" pitchFamily="34" charset="0"/>
              </a:rPr>
              <a:t>div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 p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{</a:t>
            </a:r>
            <a:r>
              <a:rPr lang="es-CO" sz="24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color: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black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;} /* El estilo se aplica a todos los párrafos que se encuentren dentro de una etiqueta 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div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*/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952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440493" y="1336110"/>
            <a:ext cx="9807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Tipos de selectores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97282" y="2113767"/>
            <a:ext cx="10797435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Combinación de selectores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La combinación de selectores nos permite dar un estilo a todos los selectores indicados.</a:t>
            </a:r>
          </a:p>
          <a:p>
            <a:pPr algn="just"/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Sintaxis: 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selector1, selector2, selector3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{ </a:t>
            </a:r>
            <a:r>
              <a:rPr lang="es-CO" sz="24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atributo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}</a:t>
            </a:r>
          </a:p>
          <a:p>
            <a:pPr algn="just"/>
            <a:endParaRPr lang="es-CO" sz="2400" b="1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Ejemplo: </a:t>
            </a:r>
            <a:r>
              <a:rPr lang="es-CO" sz="2400" b="1" dirty="0" err="1">
                <a:solidFill>
                  <a:srgbClr val="800000"/>
                </a:solidFill>
                <a:latin typeface="Ubuntu" panose="020B0504030602030204" pitchFamily="34" charset="0"/>
              </a:rPr>
              <a:t>div</a:t>
            </a:r>
            <a:r>
              <a:rPr lang="es-CO" sz="2400" b="1" dirty="0">
                <a:solidFill>
                  <a:srgbClr val="800000"/>
                </a:solidFill>
                <a:latin typeface="Ubuntu" panose="020B0504030602030204" pitchFamily="34" charset="0"/>
              </a:rPr>
              <a:t>, p 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{</a:t>
            </a:r>
            <a:r>
              <a:rPr lang="es-CO" sz="24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color:</a:t>
            </a:r>
            <a:r>
              <a:rPr lang="es-CO" sz="2400" b="1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orange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;} /* El estilo se aplica a todos los </a:t>
            </a:r>
            <a:r>
              <a:rPr lang="es-CO" sz="24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divs</a:t>
            </a:r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y párrafos */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193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B10B1420-B35A-4AB8-9F2A-B93F9892B7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2525171"/>
              </p:ext>
            </p:extLst>
          </p:nvPr>
        </p:nvGraphicFramePr>
        <p:xfrm>
          <a:off x="1315234" y="2285965"/>
          <a:ext cx="9256734" cy="2656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60250">
                  <a:extLst>
                    <a:ext uri="{9D8B030D-6E8A-4147-A177-3AD203B41FA5}">
                      <a16:colId xmlns:a16="http://schemas.microsoft.com/office/drawing/2014/main" val="2487592043"/>
                    </a:ext>
                  </a:extLst>
                </a:gridCol>
                <a:gridCol w="4296484">
                  <a:extLst>
                    <a:ext uri="{9D8B030D-6E8A-4147-A177-3AD203B41FA5}">
                      <a16:colId xmlns:a16="http://schemas.microsoft.com/office/drawing/2014/main" val="40254868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Ejemplos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/>
                        <a:t>Tipo de Selector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0426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sz="2400" b="1" dirty="0">
                          <a:solidFill>
                            <a:srgbClr val="800000"/>
                          </a:solidFill>
                          <a:latin typeface="Ubuntu" panose="020B0504030602030204" pitchFamily="34" charset="0"/>
                        </a:rPr>
                        <a:t>p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 { </a:t>
                      </a:r>
                      <a:r>
                        <a:rPr lang="es-CO" sz="24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background</a:t>
                      </a:r>
                      <a:r>
                        <a:rPr lang="es-CO" sz="2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-color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: </a:t>
                      </a:r>
                      <a:r>
                        <a:rPr lang="es-CO" sz="24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grey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; } 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2400" b="1" dirty="0">
                          <a:solidFill>
                            <a:schemeClr val="tx1"/>
                          </a:solidFill>
                          <a:latin typeface="Ubuntu" panose="020B0504030602030204" pitchFamily="34" charset="0"/>
                        </a:rPr>
                        <a:t>Selector etiqueta </a:t>
                      </a:r>
                      <a:endParaRPr lang="es-CO" sz="24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12672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sz="2400" b="1" kern="1200" dirty="0">
                          <a:solidFill>
                            <a:srgbClr val="800000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#</a:t>
                      </a:r>
                      <a:r>
                        <a:rPr lang="es-CO" sz="2400" b="1" kern="1200" dirty="0" err="1">
                          <a:solidFill>
                            <a:srgbClr val="800000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ident</a:t>
                      </a:r>
                      <a:r>
                        <a:rPr lang="es-CO" sz="2400" b="1" kern="1200" dirty="0">
                          <a:solidFill>
                            <a:srgbClr val="800000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{ </a:t>
                      </a:r>
                      <a:r>
                        <a:rPr lang="es-CO" sz="24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color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: </a:t>
                      </a:r>
                      <a:r>
                        <a:rPr lang="es-CO" sz="2400" b="1" kern="1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green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; } 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2400" b="1" kern="1200" dirty="0">
                          <a:solidFill>
                            <a:schemeClr val="tx1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Selector Identificador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0741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sz="2400" b="1" kern="1200" dirty="0">
                          <a:solidFill>
                            <a:srgbClr val="800000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*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 { </a:t>
                      </a:r>
                      <a:r>
                        <a:rPr lang="es-CO" sz="2400" b="1" kern="1200" dirty="0" err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font-style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: </a:t>
                      </a:r>
                      <a:r>
                        <a:rPr lang="es-CO" sz="2400" b="1" kern="1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italic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; } 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2400" b="1" kern="1200" dirty="0">
                          <a:solidFill>
                            <a:schemeClr val="tx1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Selector universal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96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CO" sz="2400" b="1" kern="1200" dirty="0">
                          <a:solidFill>
                            <a:srgbClr val="800000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p a 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{ </a:t>
                      </a:r>
                      <a:r>
                        <a:rPr lang="es-CO" sz="2400" b="1" kern="1200" dirty="0" err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background</a:t>
                      </a:r>
                      <a:r>
                        <a:rPr lang="es-CO" sz="24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-color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: </a:t>
                      </a:r>
                      <a:r>
                        <a:rPr lang="es-CO" sz="2400" b="1" kern="1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orange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; }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2400" b="1" kern="1200" dirty="0">
                          <a:solidFill>
                            <a:schemeClr val="tx1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Selector descendiente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3098539"/>
                  </a:ext>
                </a:extLst>
              </a:tr>
              <a:tr h="212734">
                <a:tc>
                  <a:txBody>
                    <a:bodyPr/>
                    <a:lstStyle/>
                    <a:p>
                      <a:r>
                        <a:rPr lang="es-CO" sz="2400" b="1" kern="1200" dirty="0">
                          <a:solidFill>
                            <a:srgbClr val="800000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h3, </a:t>
                      </a:r>
                      <a:r>
                        <a:rPr lang="es-CO" sz="2400" b="1" kern="1200" dirty="0" err="1">
                          <a:solidFill>
                            <a:srgbClr val="800000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small</a:t>
                      </a:r>
                      <a:r>
                        <a:rPr lang="es-CO" sz="2400" b="1" kern="1200" dirty="0">
                          <a:solidFill>
                            <a:srgbClr val="800000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{ </a:t>
                      </a:r>
                      <a:r>
                        <a:rPr lang="es-CO" sz="2400" b="1" kern="120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color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: </a:t>
                      </a:r>
                      <a:r>
                        <a:rPr lang="es-CO" sz="2400" b="1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blue</a:t>
                      </a:r>
                      <a:r>
                        <a:rPr lang="es-CO" sz="2400" dirty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Ubuntu" panose="020B0504030602030204" pitchFamily="34" charset="0"/>
                        </a:rPr>
                        <a:t>;} </a:t>
                      </a:r>
                      <a:endParaRPr lang="es-CO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2400" b="1" kern="1200" dirty="0">
                          <a:solidFill>
                            <a:schemeClr val="tx1"/>
                          </a:solidFill>
                          <a:latin typeface="Ubuntu" panose="020B0504030602030204" pitchFamily="34" charset="0"/>
                          <a:ea typeface="+mn-ea"/>
                          <a:cs typeface="+mn-cs"/>
                        </a:rPr>
                        <a:t>Combinación de selectores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535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92279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440493" y="1336110"/>
            <a:ext cx="9807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Nombrar correctamente los selectores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97282" y="2113767"/>
            <a:ext cx="1079743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Para conseguir más claridad en el código y soporte en todos los navegadores conviene no comenzar el nombre de los selectores con mayúsculas, números ni caracteres especiales.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CO" sz="32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32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Evitar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#1div, .=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div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DivContent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CO" sz="32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32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Mejor utilizar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#div1, .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div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divContent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029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355993" y="1336110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CSS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76406" y="2251553"/>
            <a:ext cx="909389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Hojas de Estilo en Cascada (</a:t>
            </a:r>
            <a:r>
              <a:rPr lang="es-CO" sz="28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Cascading</a:t>
            </a:r>
            <a:r>
              <a:rPr lang="es-CO" sz="28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Style </a:t>
            </a:r>
            <a:r>
              <a:rPr lang="es-CO" sz="28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Sheets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), es un lenguaje que nos permite controlar el aspecto de las páginas web escritas en HTML o en cualquier lenguaje de marcado basado en XML.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El lenguaje CSS está creado por el </a:t>
            </a:r>
            <a:r>
              <a:rPr lang="es-CO" sz="28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World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Wide Web </a:t>
            </a:r>
            <a:r>
              <a:rPr lang="es-CO" sz="28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Consortium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(W3C), la comunidad internacional que desarrolla estándares que aseguran el crecimiento futuro de la web y vela por conseguir webs disponibles para todo el mundo. </a:t>
            </a:r>
          </a:p>
        </p:txBody>
      </p:sp>
      <p:pic>
        <p:nvPicPr>
          <p:cNvPr id="1026" name="Picture 2" descr="Css - Iconos gratis de marcas y logotipos">
            <a:extLst>
              <a:ext uri="{FF2B5EF4-FFF2-40B4-BE49-F238E27FC236}">
                <a16:creationId xmlns:a16="http://schemas.microsoft.com/office/drawing/2014/main" id="{3D56F8FF-F00B-4443-B4C3-846B7A523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5770" y="2251553"/>
            <a:ext cx="1628384" cy="1628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orld Wide Web Consortium - Wikipedia, la enciclopedia libre">
            <a:extLst>
              <a:ext uri="{FF2B5EF4-FFF2-40B4-BE49-F238E27FC236}">
                <a16:creationId xmlns:a16="http://schemas.microsoft.com/office/drawing/2014/main" id="{2F6123D9-02BB-4DB4-8545-9335174B1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5770" y="4236712"/>
            <a:ext cx="2124923" cy="1446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128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440493" y="1336110"/>
            <a:ext cx="98078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Separar las palabras mediante guiones o mediante mayúsculas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943627" y="2865328"/>
            <a:ext cx="1079743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/* Opción 1: Palabras separadas por mayúsculas */</a:t>
            </a:r>
          </a:p>
          <a:p>
            <a:pPr algn="just"/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navMenu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padding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2em;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border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2px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solid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green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 }</a:t>
            </a:r>
          </a:p>
          <a:p>
            <a:pPr algn="just"/>
            <a:endParaRPr lang="es-CO" sz="32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/* Opción 2: Palabras separadas por guiones */</a:t>
            </a:r>
          </a:p>
          <a:p>
            <a:pPr algn="just"/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nav-menu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padding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2em;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border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2px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solid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32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green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 }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7617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440492" y="1160745"/>
            <a:ext cx="9807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Legibilidad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945714" y="1859340"/>
            <a:ext cx="1079743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Adopta una única forma de escribir tu código para que sea más fácil de mantener y de encontrar cualquier elemento.</a:t>
            </a: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91B94D2-F15D-45B9-89DB-8F85186F7081}"/>
              </a:ext>
            </a:extLst>
          </p:cNvPr>
          <p:cNvSpPr/>
          <p:nvPr/>
        </p:nvSpPr>
        <p:spPr>
          <a:xfrm>
            <a:off x="945713" y="2742601"/>
            <a:ext cx="1079743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/* Opción 1: Estilos en una línea */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nav-menu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padding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2em;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border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2px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solid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green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 }</a:t>
            </a:r>
          </a:p>
          <a:p>
            <a:pPr algn="just"/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/* Opción 2: Cada estilo en una línea */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nav-menu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 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 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padding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2em; 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 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border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2px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solid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green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 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}</a:t>
            </a: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302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945714" y="1160745"/>
            <a:ext cx="95135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Combinar elementos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945714" y="1859340"/>
            <a:ext cx="951351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Cuando varios elementos disponen de las mismas propiedades es recomendable compartirlas en vez de volver a repetir el código. Para ello podemos utilizar selectores combinados, tal y como hemos visto anteriormente.</a:t>
            </a: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91B94D2-F15D-45B9-89DB-8F85186F7081}"/>
              </a:ext>
            </a:extLst>
          </p:cNvPr>
          <p:cNvSpPr/>
          <p:nvPr/>
        </p:nvSpPr>
        <p:spPr>
          <a:xfrm>
            <a:off x="945714" y="4082886"/>
            <a:ext cx="107974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h1, h2, h3 {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font-family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Arial;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font-weight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700;  }</a:t>
            </a: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1952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945714" y="1160745"/>
            <a:ext cx="95135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Utilizar selectores descendientes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945714" y="1859340"/>
            <a:ext cx="951351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Es conveniente utilizar selectores descendientes siempre que sea posible antes de crear un selector clase o un selector identificador. De esta forma, el código estará más limpio, dispondrá de menos selectores clase e identificador y se comprenderá mucho mejor.</a:t>
            </a: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91B94D2-F15D-45B9-89DB-8F85186F7081}"/>
              </a:ext>
            </a:extLst>
          </p:cNvPr>
          <p:cNvSpPr/>
          <p:nvPr/>
        </p:nvSpPr>
        <p:spPr>
          <a:xfrm>
            <a:off x="945714" y="4082886"/>
            <a:ext cx="107974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div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p {  color: red; }</a:t>
            </a: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7921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945714" y="1160745"/>
            <a:ext cx="951351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Utilizar propiedades abreviadas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945714" y="1859340"/>
            <a:ext cx="95135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Siempre que sea posible es recomendable utilizar clases abreviadas para conseguir una reducción de código.</a:t>
            </a: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91B94D2-F15D-45B9-89DB-8F85186F7081}"/>
              </a:ext>
            </a:extLst>
          </p:cNvPr>
          <p:cNvSpPr/>
          <p:nvPr/>
        </p:nvSpPr>
        <p:spPr>
          <a:xfrm>
            <a:off x="1045923" y="3293746"/>
            <a:ext cx="983919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/* Propiedades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margin-left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,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margin-right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y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margin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-top */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nav-menu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margin-left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5px;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margin-right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5px;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margin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-top: 5px;}</a:t>
            </a:r>
          </a:p>
          <a:p>
            <a:pPr algn="just"/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/* Propiedad abreviada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margin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*/</a:t>
            </a:r>
          </a:p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nav-menu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margin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5px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5px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0px 5px;}</a:t>
            </a: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68976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945714" y="1160745"/>
            <a:ext cx="951351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FF0062"/>
                </a:solidFill>
                <a:latin typeface="Ubuntu" panose="020B0504030602030204" pitchFamily="34" charset="0"/>
              </a:rPr>
              <a:t>Utilizar nombres descriptivos en los selectores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945714" y="1859340"/>
            <a:ext cx="951351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Mediante la utilización de nombres que permitan averiguar fácilmente a qué elemento le estamos dando estilo comprenderemos el código fácilmente.</a:t>
            </a: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91B94D2-F15D-45B9-89DB-8F85186F7081}"/>
              </a:ext>
            </a:extLst>
          </p:cNvPr>
          <p:cNvSpPr/>
          <p:nvPr/>
        </p:nvSpPr>
        <p:spPr>
          <a:xfrm>
            <a:off x="1045923" y="3669527"/>
            <a:ext cx="98391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nav-button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background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blue; } /* Estilo del botón de la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navbar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*/</a:t>
            </a:r>
            <a:endParaRPr lang="es-CO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9289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945714" y="1160745"/>
            <a:ext cx="951351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FF0062"/>
                </a:solidFill>
                <a:latin typeface="Ubuntu" panose="020B0504030602030204" pitchFamily="34" charset="0"/>
              </a:rPr>
              <a:t>Evitar utilizar como nombre de un selector una característica visual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945714" y="2353580"/>
            <a:ext cx="951351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Al utilizar en el nombre de un selector una característica visual como el color, el tamaño o la posición, si posteriormente modificamos esa característica, también deberíamos cambiar el nombre del selector. Esto complica mucho el código ya que tendríamos que actualizar todas las referencias a ese selector en el código HTML.</a:t>
            </a:r>
            <a:endParaRPr lang="es-CO" sz="16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91B94D2-F15D-45B9-89DB-8F85186F7081}"/>
              </a:ext>
            </a:extLst>
          </p:cNvPr>
          <p:cNvSpPr/>
          <p:nvPr/>
        </p:nvSpPr>
        <p:spPr>
          <a:xfrm>
            <a:off x="945714" y="4258250"/>
            <a:ext cx="983919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/* Selector con nombre que define la característica visual del color */</a:t>
            </a: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</a:t>
            </a:r>
            <a:r>
              <a:rPr lang="es-CO" sz="20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menu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-red { </a:t>
            </a:r>
            <a:r>
              <a:rPr lang="es-CO" sz="20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background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red; }</a:t>
            </a:r>
          </a:p>
          <a:p>
            <a:pPr algn="just"/>
            <a:endParaRPr lang="es-CO" sz="20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/* Utilizar mejor: */</a:t>
            </a: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</a:t>
            </a:r>
            <a:r>
              <a:rPr lang="es-CO" sz="20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nav-menu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 </a:t>
            </a:r>
            <a:r>
              <a:rPr lang="es-CO" sz="20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background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red; }</a:t>
            </a:r>
            <a:endParaRPr lang="es-CO" sz="16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0083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108552" y="1339691"/>
            <a:ext cx="951351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FF0062"/>
                </a:solidFill>
                <a:latin typeface="Ubuntu" panose="020B0504030602030204" pitchFamily="34" charset="0"/>
              </a:rPr>
              <a:t>Probar el diseño en los diferentes navegadores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945714" y="2353580"/>
            <a:ext cx="951351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Para descubrir si se producen errores de visualización en los navegadores lo recomendable es instalarlos todos en el equipo. Algunos de los más utilizados son los siguientes:</a:t>
            </a:r>
            <a:endParaRPr lang="es-CO" sz="16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8AE6680A-543B-4EA7-B136-57536A919FF5}"/>
              </a:ext>
            </a:extLst>
          </p:cNvPr>
          <p:cNvSpPr/>
          <p:nvPr/>
        </p:nvSpPr>
        <p:spPr>
          <a:xfrm>
            <a:off x="945714" y="4538487"/>
            <a:ext cx="31012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>
                <a:hlinkClick r:id="rId2"/>
              </a:rPr>
              <a:t>https://www.browserling.com/</a:t>
            </a:r>
            <a:endParaRPr lang="es-CO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3D42804-1AC6-4476-BBA2-0F56CD819665}"/>
              </a:ext>
            </a:extLst>
          </p:cNvPr>
          <p:cNvSpPr/>
          <p:nvPr/>
        </p:nvSpPr>
        <p:spPr>
          <a:xfrm>
            <a:off x="945714" y="5027685"/>
            <a:ext cx="78579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solidFill>
                  <a:srgbClr val="000000"/>
                </a:solidFill>
                <a:latin typeface="Roboto" panose="02000000000000000000" pitchFamily="2" charset="0"/>
              </a:rPr>
              <a:t>También podemos hacer uso de la aplicación </a:t>
            </a:r>
            <a:r>
              <a:rPr lang="es-CO" dirty="0" err="1">
                <a:solidFill>
                  <a:srgbClr val="1A6BB9"/>
                </a:solidFill>
                <a:latin typeface="Roboto" panose="02000000000000000000" pitchFamily="2" charset="0"/>
                <a:hlinkClick r:id="rId2"/>
              </a:rPr>
              <a:t>browserling</a:t>
            </a:r>
            <a:r>
              <a:rPr lang="es-CO" dirty="0">
                <a:solidFill>
                  <a:srgbClr val="000000"/>
                </a:solidFill>
                <a:latin typeface="Roboto" panose="02000000000000000000" pitchFamily="2" charset="0"/>
              </a:rPr>
              <a:t> que permite ver el desarrollo en varias versiones diferentes de cada navegador. </a:t>
            </a:r>
            <a:endParaRPr lang="es-CO" dirty="0"/>
          </a:p>
        </p:txBody>
      </p:sp>
      <p:pic>
        <p:nvPicPr>
          <p:cNvPr id="1026" name="Picture 2" descr="Google Chrome Logo - PNG y Vector">
            <a:extLst>
              <a:ext uri="{FF2B5EF4-FFF2-40B4-BE49-F238E27FC236}">
                <a16:creationId xmlns:a16="http://schemas.microsoft.com/office/drawing/2014/main" id="{D7CC4890-EC3E-4D29-B572-5B2341470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367" y="3569822"/>
            <a:ext cx="848799" cy="848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 Firefox PNG transparente - StickPNG">
            <a:extLst>
              <a:ext uri="{FF2B5EF4-FFF2-40B4-BE49-F238E27FC236}">
                <a16:creationId xmlns:a16="http://schemas.microsoft.com/office/drawing/2014/main" id="{5C8D0E03-8385-4207-8E57-DF93F4EBD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8741" y="3533744"/>
            <a:ext cx="960119" cy="1015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rchivo:Opera O.png - Wikipedia, la enciclopedia libre">
            <a:extLst>
              <a:ext uri="{FF2B5EF4-FFF2-40B4-BE49-F238E27FC236}">
                <a16:creationId xmlns:a16="http://schemas.microsoft.com/office/drawing/2014/main" id="{0C5F78EA-4C87-4A29-94FC-8C9AEF457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425" y="3466632"/>
            <a:ext cx="1149886" cy="1149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rchivo:Safari browser logo.svg - Wikipedia, la enciclopedia libre">
            <a:extLst>
              <a:ext uri="{FF2B5EF4-FFF2-40B4-BE49-F238E27FC236}">
                <a16:creationId xmlns:a16="http://schemas.microsoft.com/office/drawing/2014/main" id="{485CB64B-3220-44A5-BCD3-EFEC48CFE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1876" y="3488758"/>
            <a:ext cx="1133281" cy="1128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enemos nuevo logo para Microsoft Edge y su versión final basada en  Chromium llegará el 15 de enero de 2020">
            <a:extLst>
              <a:ext uri="{FF2B5EF4-FFF2-40B4-BE49-F238E27FC236}">
                <a16:creationId xmlns:a16="http://schemas.microsoft.com/office/drawing/2014/main" id="{BC4669A4-D763-48F3-8E0D-C05CD0CCF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958" y="3533744"/>
            <a:ext cx="1602473" cy="106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73986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108552" y="1339691"/>
            <a:ext cx="951351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FF0062"/>
                </a:solidFill>
                <a:latin typeface="Ubuntu" panose="020B0504030602030204" pitchFamily="34" charset="0"/>
              </a:rPr>
              <a:t>Validar el código CSS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945714" y="2353580"/>
            <a:ext cx="951351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Detectar errores en el código es esencial y se puede hacer fácilmente mediante un validador CSS. El W3C proporciona una herramienta de validación de CSS gratuita para los documentos CSS.</a:t>
            </a:r>
            <a:endParaRPr lang="es-CO" sz="16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  <p:pic>
        <p:nvPicPr>
          <p:cNvPr id="3074" name="Picture 2" descr="validador CSS">
            <a:extLst>
              <a:ext uri="{FF2B5EF4-FFF2-40B4-BE49-F238E27FC236}">
                <a16:creationId xmlns:a16="http://schemas.microsoft.com/office/drawing/2014/main" id="{4DD5A79A-6B83-4FB1-83EB-E78B9DD54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7392" y="3608415"/>
            <a:ext cx="3526350" cy="123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59C62E85-735C-445F-9196-55067F9038A1}"/>
              </a:ext>
            </a:extLst>
          </p:cNvPr>
          <p:cNvSpPr/>
          <p:nvPr/>
        </p:nvSpPr>
        <p:spPr>
          <a:xfrm>
            <a:off x="945714" y="5425175"/>
            <a:ext cx="35263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>
                <a:hlinkClick r:id="rId3"/>
              </a:rPr>
              <a:t>https://jigsaw.w3.org/css-validator/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9048778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108552" y="1339691"/>
            <a:ext cx="951351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FF0062"/>
                </a:solidFill>
                <a:latin typeface="Ubuntu" panose="020B0504030602030204" pitchFamily="34" charset="0"/>
              </a:rPr>
              <a:t>Aplicar estilos CSS en un documento HTML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945714" y="2353580"/>
            <a:ext cx="951351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000" b="1" dirty="0">
                <a:solidFill>
                  <a:srgbClr val="800000"/>
                </a:solidFill>
                <a:latin typeface="Ubuntu" panose="020B0504030602030204" pitchFamily="34" charset="0"/>
              </a:rPr>
              <a:t>CSS en línea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Los estilos en línea son declaraciones CSS que se integran en las etiquetas HTML mediante el atributo </a:t>
            </a:r>
            <a:r>
              <a:rPr lang="es-CO" sz="20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style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 Este método tan solo afecta al elemento en el que se integra el código. El CSS en línea es complicado de entender y mantener ya que mezcla los estilos CSS con el código HTML.</a:t>
            </a:r>
          </a:p>
          <a:p>
            <a:pPr algn="just"/>
            <a:endParaRPr lang="es-CO" sz="20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Ejemplo:</a:t>
            </a:r>
          </a:p>
          <a:p>
            <a:pPr algn="just"/>
            <a:endParaRPr lang="es-CO" sz="20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800" b="1" dirty="0">
                <a:solidFill>
                  <a:srgbClr val="800000"/>
                </a:solidFill>
                <a:latin typeface="Ubuntu" panose="020B0504030602030204" pitchFamily="34" charset="0"/>
              </a:rPr>
              <a:t>p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8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style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="</a:t>
            </a:r>
            <a:r>
              <a:rPr lang="es-CO" sz="2800" dirty="0" err="1">
                <a:solidFill>
                  <a:srgbClr val="7030A0"/>
                </a:solidFill>
                <a:latin typeface="Ubuntu" panose="020B0504030602030204" pitchFamily="34" charset="0"/>
              </a:rPr>
              <a:t>color</a:t>
            </a:r>
            <a:r>
              <a:rPr lang="es-CO" sz="28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</a:t>
            </a:r>
            <a:r>
              <a:rPr lang="es-CO" sz="2800" dirty="0" err="1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green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"&gt;Párrafo de color verde.&lt;/p&gt;</a:t>
            </a:r>
          </a:p>
        </p:txBody>
      </p:sp>
    </p:spTree>
    <p:extLst>
      <p:ext uri="{BB962C8B-B14F-4D97-AF65-F5344CB8AC3E}">
        <p14:creationId xmlns:p14="http://schemas.microsoft.com/office/powerpoint/2010/main" val="959820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Variables nativas de css ¿qué son y por qué utilizarlas? - Blog Escola Espai">
            <a:extLst>
              <a:ext uri="{FF2B5EF4-FFF2-40B4-BE49-F238E27FC236}">
                <a16:creationId xmlns:a16="http://schemas.microsoft.com/office/drawing/2014/main" id="{EDDF8277-DECB-45BC-BFAC-0753736FC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4108"/>
            <a:ext cx="12192000" cy="6839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26419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4E5C5E04-21BE-4D37-93D6-13552A15E8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196233" y="314235"/>
            <a:ext cx="951351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FF0062"/>
                </a:solidFill>
                <a:latin typeface="Ubuntu" panose="020B0504030602030204" pitchFamily="34" charset="0"/>
              </a:rPr>
              <a:t>Aplicar estilos CSS en un documento HTML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339240" y="1213245"/>
            <a:ext cx="9513519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000" b="1" dirty="0">
                <a:solidFill>
                  <a:srgbClr val="800000"/>
                </a:solidFill>
                <a:latin typeface="Ubuntu" panose="020B0504030602030204" pitchFamily="34" charset="0"/>
              </a:rPr>
              <a:t>CSS incrustado en la cabecera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se utiliza la etiqueta </a:t>
            </a:r>
            <a:r>
              <a:rPr lang="es-CO" sz="20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0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style</a:t>
            </a:r>
            <a:r>
              <a:rPr lang="es-CO" sz="20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&gt; 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en la cabecera </a:t>
            </a:r>
            <a:r>
              <a:rPr lang="es-CO" sz="2000" b="1" dirty="0">
                <a:solidFill>
                  <a:schemeClr val="accent2">
                    <a:lumMod val="75000"/>
                  </a:schemeClr>
                </a:solidFill>
                <a:latin typeface="Ubuntu" panose="020B0504030602030204" pitchFamily="34" charset="0"/>
              </a:rPr>
              <a:t>&lt;head&gt; 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del fichero HTML del sitio. La desventaja de este método es que a la hora de realizar cualquier cambio, se debe realizar en múltiples páginas diferentes y el código estará repetido. Su uso puede llegar a ser necesario en el caso de utilizar un gestor de contenido que no permita modificar el archivo CSS directamente.</a:t>
            </a: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Ejemplo:</a:t>
            </a:r>
          </a:p>
          <a:p>
            <a:pPr algn="just"/>
            <a:endParaRPr lang="es-CO" sz="20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0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&lt;head&gt;</a:t>
            </a: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&lt;</a:t>
            </a:r>
            <a:r>
              <a:rPr lang="es-CO" sz="20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title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&gt;CSS incrustado en la cabecera&lt;/</a:t>
            </a:r>
            <a:r>
              <a:rPr lang="es-CO" sz="20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title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  </a:t>
            </a: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&lt;</a:t>
            </a:r>
            <a:r>
              <a:rPr lang="es-CO" sz="2000" b="1" dirty="0" err="1">
                <a:solidFill>
                  <a:srgbClr val="800000"/>
                </a:solidFill>
                <a:latin typeface="Ubuntu" panose="020B0504030602030204" pitchFamily="34" charset="0"/>
              </a:rPr>
              <a:t>style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 p { color: </a:t>
            </a:r>
            <a:r>
              <a:rPr lang="es-CO" sz="20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green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 } &lt;</a:t>
            </a:r>
            <a:r>
              <a:rPr lang="es-CO" sz="2000" b="1" dirty="0">
                <a:solidFill>
                  <a:srgbClr val="800000"/>
                </a:solidFill>
                <a:latin typeface="Ubuntu" panose="020B0504030602030204" pitchFamily="34" charset="0"/>
              </a:rPr>
              <a:t>/</a:t>
            </a:r>
            <a:r>
              <a:rPr lang="es-CO" sz="2000" b="1" dirty="0" err="1">
                <a:solidFill>
                  <a:srgbClr val="800000"/>
                </a:solidFill>
                <a:latin typeface="Ubuntu" panose="020B0504030602030204" pitchFamily="34" charset="0"/>
              </a:rPr>
              <a:t>style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&lt;/head&gt; </a:t>
            </a: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0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 &lt;p&gt;Párrafo de color verde.&lt;/p&gt;</a:t>
            </a:r>
          </a:p>
          <a:p>
            <a:pPr algn="just"/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0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 </a:t>
            </a:r>
          </a:p>
          <a:p>
            <a:pPr algn="just"/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0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35232079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4E5C5E04-21BE-4D37-93D6-13552A15E8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196233" y="314235"/>
            <a:ext cx="951351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FF0062"/>
                </a:solidFill>
                <a:latin typeface="Ubuntu" panose="020B0504030602030204" pitchFamily="34" charset="0"/>
              </a:rPr>
              <a:t>Aplicar estilos CSS en un documento HTML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339240" y="1213245"/>
            <a:ext cx="9513519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000" b="1" dirty="0">
                <a:solidFill>
                  <a:srgbClr val="800000"/>
                </a:solidFill>
                <a:latin typeface="Ubuntu" panose="020B0504030602030204" pitchFamily="34" charset="0"/>
              </a:rPr>
              <a:t>CSS en hojas de estilo externas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se utiliza la etiqueta </a:t>
            </a:r>
            <a:r>
              <a:rPr lang="es-CO" sz="20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000" b="1" dirty="0" err="1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style</a:t>
            </a:r>
            <a:r>
              <a:rPr lang="es-CO" sz="20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&gt; 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en la cabecera Mediante hojas de estilo externas se consigue separar el archivo de estilos del fichero HTML. El archivo de estilos cuenta con la extensión </a:t>
            </a:r>
            <a:r>
              <a:rPr lang="es-CO" sz="2000" b="1" dirty="0">
                <a:solidFill>
                  <a:srgbClr val="800000"/>
                </a:solidFill>
                <a:latin typeface="Ubuntu" panose="020B0504030602030204" pitchFamily="34" charset="0"/>
              </a:rPr>
              <a:t>.</a:t>
            </a:r>
            <a:r>
              <a:rPr lang="es-CO" sz="2000" b="1" dirty="0" err="1">
                <a:solidFill>
                  <a:srgbClr val="800000"/>
                </a:solidFill>
                <a:latin typeface="Ubuntu" panose="020B0504030602030204" pitchFamily="34" charset="0"/>
              </a:rPr>
              <a:t>css</a:t>
            </a:r>
            <a:r>
              <a:rPr lang="es-CO" sz="2000" b="1" dirty="0">
                <a:solidFill>
                  <a:srgbClr val="800000"/>
                </a:solidFill>
                <a:latin typeface="Ubuntu" panose="020B0504030602030204" pitchFamily="34" charset="0"/>
              </a:rPr>
              <a:t> 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y se referencia desde HTML mediante el elemento </a:t>
            </a:r>
            <a:r>
              <a:rPr lang="es-CO" sz="20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&lt;link&gt;</a:t>
            </a:r>
            <a:r>
              <a:rPr lang="es-CO" sz="2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 Este es el método más eficiente y más sencillo de mantener ya que el código CSS se encuentra separado del archivo HTML.</a:t>
            </a:r>
          </a:p>
          <a:p>
            <a:pPr algn="just"/>
            <a:endParaRPr lang="es-CO" sz="2000" b="1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0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&lt;head&gt;</a:t>
            </a:r>
          </a:p>
          <a:p>
            <a:pPr algn="just"/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&lt;</a:t>
            </a:r>
            <a:r>
              <a:rPr lang="es-CO" sz="20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link</a:t>
            </a:r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</a:t>
            </a:r>
            <a:r>
              <a:rPr lang="es-CO" sz="20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rel</a:t>
            </a:r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="</a:t>
            </a:r>
            <a:r>
              <a:rPr lang="es-CO" sz="20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stylesheet</a:t>
            </a:r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" </a:t>
            </a:r>
            <a:r>
              <a:rPr lang="es-CO" sz="20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href</a:t>
            </a:r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=“https:\\www.sitioweb\styles.css"&gt;</a:t>
            </a:r>
          </a:p>
          <a:p>
            <a:pPr algn="just"/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&lt;/head&gt;</a:t>
            </a:r>
          </a:p>
          <a:p>
            <a:pPr algn="just"/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</a:t>
            </a:r>
            <a:r>
              <a:rPr lang="es-CO" sz="20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   &lt;p&gt;Párrafo de color verde.&lt;/p&gt;</a:t>
            </a:r>
          </a:p>
          <a:p>
            <a:pPr algn="just"/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0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body</a:t>
            </a:r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  <a:p>
            <a:pPr algn="just"/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&lt;/</a:t>
            </a:r>
            <a:r>
              <a:rPr lang="es-CO" sz="2000" b="1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html</a:t>
            </a:r>
            <a:r>
              <a:rPr lang="es-CO" sz="20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6739702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7ACBCAB-72BC-2742-9BF4-8479FB18D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204D3B3-83BD-8049-9E55-5B6A10A3ADB5}"/>
              </a:ext>
            </a:extLst>
          </p:cNvPr>
          <p:cNvSpPr txBox="1"/>
          <p:nvPr/>
        </p:nvSpPr>
        <p:spPr>
          <a:xfrm>
            <a:off x="563672" y="4633021"/>
            <a:ext cx="8367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CSS y selectores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C0D7ADF-FB6E-4F13-884D-0FD8AAC10CB9}"/>
              </a:ext>
            </a:extLst>
          </p:cNvPr>
          <p:cNvSpPr txBox="1"/>
          <p:nvPr/>
        </p:nvSpPr>
        <p:spPr>
          <a:xfrm>
            <a:off x="425885" y="3388290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Sergio Medina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88E6632-0C16-4068-860F-A86E74157FF3}"/>
              </a:ext>
            </a:extLst>
          </p:cNvPr>
          <p:cNvSpPr txBox="1"/>
          <p:nvPr/>
        </p:nvSpPr>
        <p:spPr>
          <a:xfrm>
            <a:off x="425885" y="2765925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Formador: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C4FE77F-6F92-4D2A-A657-DDDC099AD07A}"/>
              </a:ext>
            </a:extLst>
          </p:cNvPr>
          <p:cNvSpPr txBox="1"/>
          <p:nvPr/>
        </p:nvSpPr>
        <p:spPr>
          <a:xfrm>
            <a:off x="2442577" y="5752491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Ciclo No.3 – Semana </a:t>
            </a:r>
            <a:r>
              <a:rPr lang="es-CO" sz="3600" b="1">
                <a:solidFill>
                  <a:srgbClr val="FF0062"/>
                </a:solidFill>
                <a:latin typeface="Ubuntu" panose="020B0504030602030204" pitchFamily="34" charset="0"/>
              </a:rPr>
              <a:t>No.3</a:t>
            </a:r>
            <a:endParaRPr lang="es-CO" sz="3600" b="1" dirty="0">
              <a:solidFill>
                <a:srgbClr val="FF0062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05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355993" y="1336110"/>
            <a:ext cx="8637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CSS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76406" y="2251553"/>
            <a:ext cx="909389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Mediante CSS es posible al desarrollador, definir exactamente el formato de la página, ya sea el tamaño, color, posición, alineación, fuente empleada en el texto, la posición de las imágenes o cualquier otro elemento, de forma tal que la página se muestre como lo deseamos.</a:t>
            </a:r>
          </a:p>
        </p:txBody>
      </p:sp>
    </p:spTree>
    <p:extLst>
      <p:ext uri="{BB962C8B-B14F-4D97-AF65-F5344CB8AC3E}">
        <p14:creationId xmlns:p14="http://schemas.microsoft.com/office/powerpoint/2010/main" val="626689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801665" y="1336110"/>
            <a:ext cx="106930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Ventajas de usar CSS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97282" y="2113767"/>
            <a:ext cx="1079743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Separa la estructura de un documento de su presentación estética.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Limpia y hace más sencilla y fácil de entender y modificar el código HTML de las páginas.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Facilita cambiando los valores de un solo archivo (en caso de que el estilo CSS se encuentra en un archivo externo) modificar el estilo de varias páginas a la misma vez.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Una página web puede tener distintos estilos, para ser usada y vista de forma adecuada en equipos diferentes, ya sea una PC de escritorio, una </a:t>
            </a:r>
            <a:r>
              <a:rPr lang="es-CO" sz="2400" dirty="0" err="1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TabletPC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o un teléfono celular.</a:t>
            </a:r>
          </a:p>
        </p:txBody>
      </p:sp>
    </p:spTree>
    <p:extLst>
      <p:ext uri="{BB962C8B-B14F-4D97-AF65-F5344CB8AC3E}">
        <p14:creationId xmlns:p14="http://schemas.microsoft.com/office/powerpoint/2010/main" val="2076316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440493" y="1336110"/>
            <a:ext cx="9807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Funcionamiento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97282" y="2113767"/>
            <a:ext cx="1079743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CSS funciona a base de reglas, es decir, </a:t>
            </a:r>
            <a:r>
              <a:rPr lang="es-CO" sz="32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declaraciones</a:t>
            </a: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sobre el estilo de uno o más elementos.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32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Las hojas de estilo están compuestas por una o más de esas reglas aplicadas a un documento HTML o XML.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417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BAB5C580-32FF-4A46-A483-0593632D3F2C}"/>
              </a:ext>
            </a:extLst>
          </p:cNvPr>
          <p:cNvSpPr/>
          <p:nvPr/>
        </p:nvSpPr>
        <p:spPr>
          <a:xfrm>
            <a:off x="4672208" y="4513824"/>
            <a:ext cx="2753253" cy="772461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CA0A794-6260-4AA4-84C1-392181C0EC92}"/>
              </a:ext>
            </a:extLst>
          </p:cNvPr>
          <p:cNvSpPr/>
          <p:nvPr/>
        </p:nvSpPr>
        <p:spPr>
          <a:xfrm>
            <a:off x="1415441" y="1073063"/>
            <a:ext cx="9807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Uso de Reglas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97282" y="1876598"/>
            <a:ext cx="1079743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La regla tiene dos partes: Un </a:t>
            </a:r>
            <a:r>
              <a:rPr lang="es-CO" sz="2800" b="1" dirty="0">
                <a:solidFill>
                  <a:srgbClr val="800000"/>
                </a:solidFill>
                <a:latin typeface="Ubuntu" panose="020B0504030602030204" pitchFamily="34" charset="0"/>
              </a:rPr>
              <a:t>selector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y la </a:t>
            </a:r>
            <a:r>
              <a:rPr lang="es-CO" sz="2800" b="1" dirty="0">
                <a:solidFill>
                  <a:srgbClr val="800000"/>
                </a:solidFill>
                <a:latin typeface="Ubuntu" panose="020B0504030602030204" pitchFamily="34" charset="0"/>
              </a:rPr>
              <a:t>declaración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A su vez la declaración está compuesta por una </a:t>
            </a:r>
            <a:r>
              <a:rPr lang="es-CO" sz="2800" b="1" dirty="0">
                <a:solidFill>
                  <a:srgbClr val="800000"/>
                </a:solidFill>
                <a:latin typeface="Ubuntu" panose="020B0504030602030204" pitchFamily="34" charset="0"/>
              </a:rPr>
              <a:t>propiedad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y el </a:t>
            </a:r>
            <a:r>
              <a:rPr lang="es-CO" sz="2800" b="1" dirty="0">
                <a:solidFill>
                  <a:srgbClr val="800000"/>
                </a:solidFill>
                <a:latin typeface="Ubuntu" panose="020B0504030602030204" pitchFamily="34" charset="0"/>
              </a:rPr>
              <a:t>valor</a:t>
            </a:r>
            <a:r>
              <a:rPr lang="es-CO" sz="28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que se le asigne.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24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Ejemplo</a:t>
            </a:r>
            <a:r>
              <a:rPr lang="es-CO" sz="24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  </a:t>
            </a:r>
          </a:p>
        </p:txBody>
      </p:sp>
      <p:sp>
        <p:nvSpPr>
          <p:cNvPr id="3" name="Abrir llave 2">
            <a:extLst>
              <a:ext uri="{FF2B5EF4-FFF2-40B4-BE49-F238E27FC236}">
                <a16:creationId xmlns:a16="http://schemas.microsoft.com/office/drawing/2014/main" id="{A9F6DA78-F3AA-4C35-B70C-B82D4853F3E5}"/>
              </a:ext>
            </a:extLst>
          </p:cNvPr>
          <p:cNvSpPr/>
          <p:nvPr/>
        </p:nvSpPr>
        <p:spPr>
          <a:xfrm rot="5400000">
            <a:off x="5386192" y="2652241"/>
            <a:ext cx="513567" cy="3209598"/>
          </a:xfrm>
          <a:prstGeom prst="leftBrace">
            <a:avLst/>
          </a:prstGeom>
          <a:noFill/>
          <a:ln w="38100">
            <a:solidFill>
              <a:srgbClr val="FF00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658EAF9-137C-42F6-BC67-90EC2A7ECDFB}"/>
              </a:ext>
            </a:extLst>
          </p:cNvPr>
          <p:cNvSpPr/>
          <p:nvPr/>
        </p:nvSpPr>
        <p:spPr>
          <a:xfrm>
            <a:off x="3860484" y="4513824"/>
            <a:ext cx="381226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000" b="1" dirty="0">
                <a:solidFill>
                  <a:srgbClr val="800000"/>
                </a:solidFill>
                <a:latin typeface="Ubuntu" panose="020B0504030602030204" pitchFamily="34" charset="0"/>
              </a:rPr>
              <a:t>h1</a:t>
            </a:r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 {</a:t>
            </a:r>
            <a:r>
              <a:rPr lang="es-CO" sz="40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color</a:t>
            </a:r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: </a:t>
            </a:r>
            <a:r>
              <a:rPr lang="es-CO" sz="4000" b="1" dirty="0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red</a:t>
            </a:r>
            <a:r>
              <a:rPr lang="es-CO" sz="40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;} 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299014F-AC48-43D2-BAD4-28CD581A53AC}"/>
              </a:ext>
            </a:extLst>
          </p:cNvPr>
          <p:cNvSpPr/>
          <p:nvPr/>
        </p:nvSpPr>
        <p:spPr>
          <a:xfrm>
            <a:off x="5063329" y="3319832"/>
            <a:ext cx="11592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Regla</a:t>
            </a:r>
          </a:p>
        </p:txBody>
      </p:sp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E6EB166E-C2BC-4ACB-8014-0B4EB4592D00}"/>
              </a:ext>
            </a:extLst>
          </p:cNvPr>
          <p:cNvCxnSpPr/>
          <p:nvPr/>
        </p:nvCxnSpPr>
        <p:spPr>
          <a:xfrm>
            <a:off x="4258849" y="5221710"/>
            <a:ext cx="0" cy="552789"/>
          </a:xfrm>
          <a:prstGeom prst="line">
            <a:avLst/>
          </a:prstGeom>
          <a:ln w="38100">
            <a:solidFill>
              <a:srgbClr val="8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13011619-472D-4229-8DB4-A959E3B87AFA}"/>
              </a:ext>
            </a:extLst>
          </p:cNvPr>
          <p:cNvCxnSpPr/>
          <p:nvPr/>
        </p:nvCxnSpPr>
        <p:spPr>
          <a:xfrm flipH="1">
            <a:off x="3220952" y="5763210"/>
            <a:ext cx="1052186" cy="0"/>
          </a:xfrm>
          <a:prstGeom prst="straightConnector1">
            <a:avLst/>
          </a:prstGeom>
          <a:ln w="38100">
            <a:solidFill>
              <a:srgbClr val="8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6E492A7-1217-4F1F-878F-2F41A1B34869}"/>
              </a:ext>
            </a:extLst>
          </p:cNvPr>
          <p:cNvSpPr/>
          <p:nvPr/>
        </p:nvSpPr>
        <p:spPr>
          <a:xfrm>
            <a:off x="1287928" y="5345277"/>
            <a:ext cx="18036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800000"/>
                </a:solidFill>
                <a:latin typeface="Ubuntu" panose="020B0504030602030204" pitchFamily="34" charset="0"/>
              </a:rPr>
              <a:t>selector</a:t>
            </a:r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672A5856-47D7-41B0-AAAB-7E209BBB508C}"/>
              </a:ext>
            </a:extLst>
          </p:cNvPr>
          <p:cNvCxnSpPr/>
          <p:nvPr/>
        </p:nvCxnSpPr>
        <p:spPr>
          <a:xfrm>
            <a:off x="5377268" y="5186711"/>
            <a:ext cx="0" cy="552789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093C277-FF58-45E8-86C9-9F89C46E4A96}"/>
              </a:ext>
            </a:extLst>
          </p:cNvPr>
          <p:cNvSpPr/>
          <p:nvPr/>
        </p:nvSpPr>
        <p:spPr>
          <a:xfrm>
            <a:off x="4410497" y="5674322"/>
            <a:ext cx="19335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propiedad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4F03BA21-7324-4C2C-8284-303D50213C7B}"/>
              </a:ext>
            </a:extLst>
          </p:cNvPr>
          <p:cNvCxnSpPr/>
          <p:nvPr/>
        </p:nvCxnSpPr>
        <p:spPr>
          <a:xfrm>
            <a:off x="6916017" y="5221710"/>
            <a:ext cx="0" cy="55278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E20A4ED5-BA78-4439-AAEC-D684E29F453E}"/>
              </a:ext>
            </a:extLst>
          </p:cNvPr>
          <p:cNvCxnSpPr>
            <a:cxnSpLocks/>
          </p:cNvCxnSpPr>
          <p:nvPr/>
        </p:nvCxnSpPr>
        <p:spPr>
          <a:xfrm>
            <a:off x="6901269" y="5759751"/>
            <a:ext cx="780642" cy="0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BE129A4A-8A2C-4D84-9478-626721466BB9}"/>
              </a:ext>
            </a:extLst>
          </p:cNvPr>
          <p:cNvSpPr/>
          <p:nvPr/>
        </p:nvSpPr>
        <p:spPr>
          <a:xfrm>
            <a:off x="7576103" y="5268881"/>
            <a:ext cx="10647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valor</a:t>
            </a:r>
          </a:p>
        </p:txBody>
      </p:sp>
    </p:spTree>
    <p:extLst>
      <p:ext uri="{BB962C8B-B14F-4D97-AF65-F5344CB8AC3E}">
        <p14:creationId xmlns:p14="http://schemas.microsoft.com/office/powerpoint/2010/main" val="3138803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1586630" y="1307481"/>
            <a:ext cx="9298487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4000" dirty="0">
                <a:latin typeface="Ubuntu" panose="020B0504030602030204" pitchFamily="34" charset="0"/>
              </a:rPr>
              <a:t>Ejemplo:   </a:t>
            </a:r>
            <a:r>
              <a:rPr lang="es-CO" sz="4000" b="1" dirty="0">
                <a:solidFill>
                  <a:srgbClr val="800000"/>
                </a:solidFill>
                <a:latin typeface="Ubuntu" panose="020B0504030602030204" pitchFamily="34" charset="0"/>
              </a:rPr>
              <a:t>h1</a:t>
            </a:r>
            <a:r>
              <a:rPr lang="es-CO" sz="4000" dirty="0">
                <a:latin typeface="Ubuntu" panose="020B0504030602030204" pitchFamily="34" charset="0"/>
              </a:rPr>
              <a:t> {</a:t>
            </a:r>
            <a:r>
              <a:rPr lang="es-CO" sz="40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color</a:t>
            </a:r>
            <a:r>
              <a:rPr lang="es-CO" sz="4000" dirty="0">
                <a:latin typeface="Ubuntu" panose="020B0504030602030204" pitchFamily="34" charset="0"/>
              </a:rPr>
              <a:t>: </a:t>
            </a:r>
            <a:r>
              <a:rPr lang="es-CO" sz="4000" b="1" dirty="0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red</a:t>
            </a:r>
            <a:r>
              <a:rPr lang="es-CO" sz="4000" dirty="0">
                <a:latin typeface="Ubuntu" panose="020B0504030602030204" pitchFamily="34" charset="0"/>
              </a:rPr>
              <a:t>;} </a:t>
            </a:r>
          </a:p>
          <a:p>
            <a:pPr algn="just"/>
            <a:endParaRPr lang="es-CO" sz="4000" dirty="0">
              <a:latin typeface="Ubuntu" panose="020B0504030602030204" pitchFamily="34" charset="0"/>
            </a:endParaRPr>
          </a:p>
          <a:p>
            <a:pPr algn="just"/>
            <a:r>
              <a:rPr lang="es-CO" sz="3200" b="1" dirty="0">
                <a:solidFill>
                  <a:srgbClr val="800000"/>
                </a:solidFill>
                <a:latin typeface="Ubuntu" panose="020B0504030602030204" pitchFamily="34" charset="0"/>
              </a:rPr>
              <a:t>h1</a:t>
            </a:r>
            <a:r>
              <a:rPr lang="es-CO" sz="3200" dirty="0">
                <a:latin typeface="Ubuntu" panose="020B0504030602030204" pitchFamily="34" charset="0"/>
              </a:rPr>
              <a:t> es el selector</a:t>
            </a:r>
          </a:p>
          <a:p>
            <a:pPr algn="just"/>
            <a:r>
              <a:rPr lang="es-CO" sz="3200" dirty="0">
                <a:latin typeface="Ubuntu" panose="020B0504030602030204" pitchFamily="34" charset="0"/>
              </a:rPr>
              <a:t>{</a:t>
            </a:r>
            <a:r>
              <a:rPr lang="es-CO" sz="32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color</a:t>
            </a:r>
            <a:r>
              <a:rPr lang="es-CO" sz="3200" dirty="0">
                <a:latin typeface="Ubuntu" panose="020B0504030602030204" pitchFamily="34" charset="0"/>
              </a:rPr>
              <a:t>: </a:t>
            </a:r>
            <a:r>
              <a:rPr lang="es-CO" sz="3200" b="1" dirty="0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red</a:t>
            </a:r>
            <a:r>
              <a:rPr lang="es-CO" sz="3200" dirty="0">
                <a:latin typeface="Ubuntu" panose="020B0504030602030204" pitchFamily="34" charset="0"/>
              </a:rPr>
              <a:t>;} es la declaración</a:t>
            </a:r>
          </a:p>
          <a:p>
            <a:pPr algn="just"/>
            <a:r>
              <a:rPr lang="es-CO" sz="3200" b="1" dirty="0">
                <a:solidFill>
                  <a:schemeClr val="accent1">
                    <a:lumMod val="50000"/>
                  </a:schemeClr>
                </a:solidFill>
                <a:latin typeface="Ubuntu" panose="020B0504030602030204" pitchFamily="34" charset="0"/>
              </a:rPr>
              <a:t>color</a:t>
            </a:r>
            <a:r>
              <a:rPr lang="es-CO" sz="3200" dirty="0">
                <a:latin typeface="Ubuntu" panose="020B0504030602030204" pitchFamily="34" charset="0"/>
              </a:rPr>
              <a:t> es la propiedad</a:t>
            </a:r>
          </a:p>
          <a:p>
            <a:pPr algn="just"/>
            <a:r>
              <a:rPr lang="es-CO" sz="3200" b="1" dirty="0">
                <a:solidFill>
                  <a:schemeClr val="accent6">
                    <a:lumMod val="50000"/>
                  </a:schemeClr>
                </a:solidFill>
                <a:latin typeface="Ubuntu" panose="020B0504030602030204" pitchFamily="34" charset="0"/>
              </a:rPr>
              <a:t>red</a:t>
            </a:r>
            <a:r>
              <a:rPr lang="es-CO" sz="3200" dirty="0">
                <a:latin typeface="Ubuntu" panose="020B0504030602030204" pitchFamily="34" charset="0"/>
              </a:rPr>
              <a:t> el valor que se asigna.</a:t>
            </a:r>
          </a:p>
          <a:p>
            <a:pPr algn="just"/>
            <a:r>
              <a:rPr lang="es-CO" sz="3200" dirty="0">
                <a:latin typeface="Ubuntu" panose="020B0504030602030204" pitchFamily="34" charset="0"/>
              </a:rPr>
              <a:t>En el ejemplo anterior, el selector </a:t>
            </a:r>
            <a:r>
              <a:rPr lang="es-CO" sz="4000" b="1" dirty="0">
                <a:solidFill>
                  <a:srgbClr val="800000"/>
                </a:solidFill>
                <a:latin typeface="Ubuntu" panose="020B0504030602030204" pitchFamily="34" charset="0"/>
              </a:rPr>
              <a:t>h1</a:t>
            </a:r>
            <a:r>
              <a:rPr lang="es-CO" sz="3200" dirty="0">
                <a:latin typeface="Ubuntu" panose="020B0504030602030204" pitchFamily="34" charset="0"/>
              </a:rPr>
              <a:t> indica que todos los elementos </a:t>
            </a:r>
            <a:r>
              <a:rPr lang="es-CO" sz="3200" b="1" dirty="0">
                <a:latin typeface="Ubuntu" panose="020B0504030602030204" pitchFamily="34" charset="0"/>
              </a:rPr>
              <a:t>h1</a:t>
            </a:r>
            <a:r>
              <a:rPr lang="es-CO" sz="3200" dirty="0">
                <a:latin typeface="Ubuntu" panose="020B0504030602030204" pitchFamily="34" charset="0"/>
              </a:rPr>
              <a:t> de la página se visualizarán con color Rojo.</a:t>
            </a:r>
            <a:endParaRPr lang="es-CO" sz="32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222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0EF677C5-621E-4B42-9FD8-369549C0C5B8}"/>
              </a:ext>
            </a:extLst>
          </p:cNvPr>
          <p:cNvSpPr/>
          <p:nvPr/>
        </p:nvSpPr>
        <p:spPr>
          <a:xfrm>
            <a:off x="697282" y="2113767"/>
            <a:ext cx="10797435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3200" dirty="0">
                <a:latin typeface="Ubuntu" panose="020B0504030602030204" pitchFamily="34" charset="0"/>
              </a:rPr>
              <a:t>Ejemplo2:     </a:t>
            </a:r>
          </a:p>
          <a:p>
            <a:pPr algn="just"/>
            <a:r>
              <a:rPr lang="es-CO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h1, h2, h3 { color: red; } </a:t>
            </a:r>
          </a:p>
          <a:p>
            <a:pPr algn="just"/>
            <a:endParaRPr lang="es-CO" sz="36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s-CO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o lo que es lo mismo </a:t>
            </a:r>
          </a:p>
          <a:p>
            <a:pPr algn="just"/>
            <a:r>
              <a:rPr lang="es-CO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h1 {color: red;} </a:t>
            </a:r>
          </a:p>
          <a:p>
            <a:pPr algn="just"/>
            <a:r>
              <a:rPr lang="es-CO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h2 {color: red;} </a:t>
            </a:r>
          </a:p>
          <a:p>
            <a:pPr algn="just"/>
            <a:r>
              <a:rPr lang="es-CO" sz="3600" dirty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</a:rPr>
              <a:t>h3 {color: red;} </a:t>
            </a:r>
            <a:endParaRPr lang="es-CO" sz="2400" dirty="0">
              <a:solidFill>
                <a:schemeClr val="bg2">
                  <a:lumMod val="50000"/>
                </a:schemeClr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56011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institucional versión 1" id="{F3C07190-F706-40B0-AEF3-D2B6027D0964}" vid="{99726FCE-C218-418C-A1EE-4FAB13676F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de Office</Template>
  <TotalTime>1401</TotalTime>
  <Words>1773</Words>
  <Application>Microsoft Office PowerPoint</Application>
  <PresentationFormat>Panorámica</PresentationFormat>
  <Paragraphs>188</Paragraphs>
  <Slides>32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8" baseType="lpstr">
      <vt:lpstr>Arial</vt:lpstr>
      <vt:lpstr>Calibri Light</vt:lpstr>
      <vt:lpstr>Ubuntu</vt:lpstr>
      <vt:lpstr>Roboto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Sergio Arturo Medina Castillo</cp:lastModifiedBy>
  <cp:revision>218</cp:revision>
  <dcterms:created xsi:type="dcterms:W3CDTF">2021-04-09T17:18:33Z</dcterms:created>
  <dcterms:modified xsi:type="dcterms:W3CDTF">2022-06-27T20:18:44Z</dcterms:modified>
</cp:coreProperties>
</file>

<file path=docProps/thumbnail.jpeg>
</file>